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99" r:id="rId3"/>
    <p:sldId id="262" r:id="rId4"/>
  </p:sldIdLst>
  <p:sldSz cx="20104100" cy="11309350"/>
  <p:notesSz cx="20104100" cy="11309350"/>
  <p:defaultTextStyle>
    <a:defPPr>
      <a:defRPr kern="0"/>
    </a:defPPr>
  </p:defaultTextStyle>
  <p:extLst>
    <p:ext uri="{521415D9-36F7-43E2-AB2F-B90AF26B5E84}">
      <p14:sectionLst xmlns:p14="http://schemas.microsoft.com/office/powerpoint/2010/main">
        <p14:section name="Default Section" id="{0E491CA7-587D-4635-84D9-1822DEC9282C}">
          <p14:sldIdLst>
            <p14:sldId id="256"/>
            <p14:sldId id="299"/>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498F"/>
    <a:srgbClr val="41B6E6"/>
    <a:srgbClr val="0D86A1"/>
    <a:srgbClr val="BF0075"/>
    <a:srgbClr val="AACF33"/>
    <a:srgbClr val="005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370" autoAdjust="0"/>
  </p:normalViewPr>
  <p:slideViewPr>
    <p:cSldViewPr>
      <p:cViewPr varScale="1">
        <p:scale>
          <a:sx n="59" d="100"/>
          <a:sy n="59" d="100"/>
        </p:scale>
        <p:origin x="1140" y="108"/>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EDD1F04B-C8C6-9D45-B1A6-46057E2ECD18}" type="datetimeFigureOut">
              <a:rPr lang="en-US" smtClean="0"/>
              <a:t>5/12/2025</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1771FF8-18B3-9E4A-8230-F6F630E30335}" type="slidenum">
              <a:rPr lang="en-US" smtClean="0"/>
              <a:t>‹#›</a:t>
            </a:fld>
            <a:endParaRPr lang="en-US"/>
          </a:p>
        </p:txBody>
      </p:sp>
    </p:spTree>
    <p:extLst>
      <p:ext uri="{BB962C8B-B14F-4D97-AF65-F5344CB8AC3E}">
        <p14:creationId xmlns:p14="http://schemas.microsoft.com/office/powerpoint/2010/main" val="3909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2168" y="20878"/>
            <a:ext cx="8305019" cy="11317184"/>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13505726" y="8191633"/>
            <a:ext cx="5081270" cy="3117215"/>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6555824" y="0"/>
            <a:ext cx="4318000" cy="2501265"/>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a:p>
        </p:txBody>
      </p:sp>
      <p:sp>
        <p:nvSpPr>
          <p:cNvPr id="93" name="object 37">
            <a:extLst>
              <a:ext uri="{FF2B5EF4-FFF2-40B4-BE49-F238E27FC236}">
                <a16:creationId xmlns:a16="http://schemas.microsoft.com/office/drawing/2014/main" id="{23EBAA6C-6051-6163-5EB0-31FEDD5EE7F8}"/>
              </a:ext>
            </a:extLst>
          </p:cNvPr>
          <p:cNvSpPr/>
          <p:nvPr userDrawn="1"/>
        </p:nvSpPr>
        <p:spPr>
          <a:xfrm>
            <a:off x="16877317" y="7942642"/>
            <a:ext cx="2686050" cy="2632710"/>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079133" y="634233"/>
            <a:ext cx="4388331" cy="1571131"/>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9366250" y="3521075"/>
            <a:ext cx="9829800" cy="3117215"/>
          </a:xfrm>
          <a:prstGeom prst="rect">
            <a:avLst/>
          </a:prstGeom>
        </p:spPr>
        <p:txBody>
          <a:bodyPr/>
          <a:lstStyle>
            <a:lvl1pPr>
              <a:defRPr sz="9600"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9366250" y="6784432"/>
            <a:ext cx="9829800" cy="1689644"/>
          </a:xfrm>
          <a:prstGeom prst="rect">
            <a:avLst/>
          </a:prstGeom>
        </p:spPr>
        <p:txBody>
          <a:bodyPr/>
          <a:lstStyle>
            <a:lvl1pPr>
              <a:defRPr sz="5200"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67005" y="9286314"/>
            <a:ext cx="2620372" cy="13837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806218" y="10061411"/>
            <a:ext cx="3489334" cy="504825"/>
          </a:xfrm>
          <a:prstGeom prst="rect">
            <a:avLst/>
          </a:prstGeom>
        </p:spPr>
        <p:txBody>
          <a:bodyPr vert="horz" wrap="square" lIns="0" tIns="11430" rIns="0" bIns="0" rtlCol="0">
            <a:spAutoFit/>
          </a:bodyPr>
          <a:lstStyle/>
          <a:p>
            <a:pPr marL="12700">
              <a:lnSpc>
                <a:spcPct val="100000"/>
              </a:lnSpc>
              <a:spcBef>
                <a:spcPts val="90"/>
              </a:spcBef>
            </a:pPr>
            <a:r>
              <a:rPr sz="3150" b="1" spc="-20" dirty="0">
                <a:solidFill>
                  <a:srgbClr val="FFFFFF"/>
                </a:solidFill>
                <a:latin typeface="Arial"/>
                <a:cs typeface="Arial"/>
              </a:rPr>
              <a:t>gmcancer.org.uk</a:t>
            </a:r>
            <a:endParaRPr sz="315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11029872" y="0"/>
            <a:ext cx="9074785" cy="5645785"/>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806217" y="3482703"/>
            <a:ext cx="12598633" cy="3117215"/>
          </a:xfrm>
          <a:prstGeom prst="rect">
            <a:avLst/>
          </a:prstGeom>
        </p:spPr>
        <p:txBody>
          <a:bodyPr/>
          <a:lstStyle>
            <a:lvl1pPr>
              <a:defRPr sz="9600"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806217" y="6836773"/>
            <a:ext cx="12598633" cy="1689644"/>
          </a:xfrm>
          <a:prstGeom prst="rect">
            <a:avLst/>
          </a:prstGeom>
        </p:spPr>
        <p:txBody>
          <a:bodyPr/>
          <a:lstStyle>
            <a:lvl1pPr>
              <a:defRPr sz="5200"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13252111" y="6119495"/>
            <a:ext cx="6851989" cy="5189220"/>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919450" y="8550275"/>
            <a:ext cx="3425294" cy="2007009"/>
          </a:xfrm>
          <a:prstGeom prst="rect">
            <a:avLst/>
          </a:prstGeom>
        </p:spPr>
      </p:pic>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16308845" y="6035675"/>
            <a:ext cx="3795255" cy="4762500"/>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16056457" y="-1"/>
            <a:ext cx="4047643" cy="4016375"/>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10381448" y="731791"/>
            <a:ext cx="2520952" cy="2575995"/>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35556" y="8474075"/>
            <a:ext cx="3425294" cy="200700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985250" y="6241429"/>
            <a:ext cx="4232062" cy="4336129"/>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5995650" y="473075"/>
            <a:ext cx="2959100" cy="2667000"/>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6555913"/>
            <a:ext cx="6270986" cy="4752802"/>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35556" y="8474075"/>
            <a:ext cx="3425294" cy="2007009"/>
          </a:xfrm>
          <a:prstGeom prst="rect">
            <a:avLst/>
          </a:prstGeom>
        </p:spPr>
      </p:pic>
    </p:spTree>
    <p:extLst>
      <p:ext uri="{BB962C8B-B14F-4D97-AF65-F5344CB8AC3E}">
        <p14:creationId xmlns:p14="http://schemas.microsoft.com/office/powerpoint/2010/main" val="110552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9066551" y="-1"/>
            <a:ext cx="3048000" cy="2454276"/>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15614650" y="6950075"/>
            <a:ext cx="4489450" cy="4359275"/>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11701463" y="0"/>
            <a:ext cx="8402637" cy="1130935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377972" y="10177394"/>
            <a:ext cx="2031784" cy="735081"/>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908051"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908050" y="2088771"/>
            <a:ext cx="8605501"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888550" y="2088771"/>
            <a:ext cx="8000999"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9842953" y="2088771"/>
            <a:ext cx="8015402"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908051" y="3663221"/>
            <a:ext cx="8000999"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908051"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9862455" y="3663221"/>
            <a:ext cx="7995900"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9862455"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2589404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25665" y="7187356"/>
            <a:ext cx="2444050" cy="2394675"/>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77744" y="6166201"/>
            <a:ext cx="2444050" cy="2504150"/>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377973" y="168276"/>
            <a:ext cx="3787582" cy="3834338"/>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1136650" y="930275"/>
            <a:ext cx="7463979" cy="8428083"/>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377972" y="10177394"/>
            <a:ext cx="2031784" cy="735081"/>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9842953" y="2088771"/>
            <a:ext cx="68189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14664873" y="0"/>
            <a:ext cx="5439228" cy="7683924"/>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9842953"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268005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191232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14395451" y="-1"/>
            <a:ext cx="5708650" cy="5883275"/>
          </a:xfrm>
          <a:prstGeom prst="rect">
            <a:avLst/>
          </a:prstGeom>
        </p:spPr>
      </p:pic>
    </p:spTree>
    <p:extLst>
      <p:ext uri="{BB962C8B-B14F-4D97-AF65-F5344CB8AC3E}">
        <p14:creationId xmlns:p14="http://schemas.microsoft.com/office/powerpoint/2010/main" val="2138787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5" r:id="rId5"/>
    <p:sldLayoutId id="2147483667" r:id="rId6"/>
    <p:sldLayoutId id="2147483668" r:id="rId7"/>
    <p:sldLayoutId id="2147483669" r:id="rId8"/>
    <p:sldLayoutId id="2147483670"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carrying a child on his shoulders&#10;&#10;Description automatically generated with low confidence">
            <a:extLst>
              <a:ext uri="{FF2B5EF4-FFF2-40B4-BE49-F238E27FC236}">
                <a16:creationId xmlns:a16="http://schemas.microsoft.com/office/drawing/2014/main" id="{D0ACAEA0-8326-CE09-B99F-06FDECF22807}"/>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4409" b="4409"/>
          <a:stretch>
            <a:fillRect/>
          </a:stretch>
        </p:blipFill>
        <p:spPr/>
      </p:pic>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9442450" y="3140075"/>
            <a:ext cx="9829800" cy="1600199"/>
          </a:xfrm>
          <a:ln>
            <a:noFill/>
          </a:ln>
        </p:spPr>
        <p:txBody>
          <a:bodyPr/>
          <a:lstStyle/>
          <a:p>
            <a:r>
              <a:rPr lang="en-US" sz="8000" dirty="0" err="1">
                <a:solidFill>
                  <a:srgbClr val="005FBF"/>
                </a:solidFill>
              </a:rPr>
              <a:t>Personalised</a:t>
            </a:r>
            <a:r>
              <a:rPr lang="en-US" sz="8000" dirty="0">
                <a:solidFill>
                  <a:srgbClr val="005FBF"/>
                </a:solidFill>
              </a:rPr>
              <a:t> Care update</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9444567" y="5654675"/>
            <a:ext cx="9829800" cy="1689644"/>
          </a:xfrm>
        </p:spPr>
        <p:txBody>
          <a:bodyPr/>
          <a:lstStyle/>
          <a:p>
            <a:r>
              <a:rPr lang="en-US" dirty="0">
                <a:solidFill>
                  <a:srgbClr val="CA498F"/>
                </a:solidFill>
              </a:rPr>
              <a:t>Freya Driver / </a:t>
            </a:r>
            <a:r>
              <a:rPr lang="en-US" dirty="0" err="1">
                <a:solidFill>
                  <a:srgbClr val="CA498F"/>
                </a:solidFill>
              </a:rPr>
              <a:t>Programme</a:t>
            </a:r>
            <a:r>
              <a:rPr lang="en-US" dirty="0">
                <a:solidFill>
                  <a:srgbClr val="CA498F"/>
                </a:solidFill>
              </a:rPr>
              <a:t> Director</a:t>
            </a:r>
          </a:p>
          <a:p>
            <a:r>
              <a:rPr lang="en-US" dirty="0">
                <a:solidFill>
                  <a:srgbClr val="CA498F"/>
                </a:solidFill>
              </a:rPr>
              <a:t>May 2025</a:t>
            </a: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BB0D49-AD60-FEE5-C1FF-E2BA2CFAB09F}"/>
              </a:ext>
            </a:extLst>
          </p:cNvPr>
          <p:cNvSpPr>
            <a:spLocks noGrp="1"/>
          </p:cNvSpPr>
          <p:nvPr>
            <p:ph type="body" sz="quarter" idx="12"/>
          </p:nvPr>
        </p:nvSpPr>
        <p:spPr>
          <a:xfrm>
            <a:off x="330774" y="5444604"/>
            <a:ext cx="13524595" cy="772201"/>
          </a:xfrm>
        </p:spPr>
        <p:txBody>
          <a:bodyPr/>
          <a:lstStyle/>
          <a:p>
            <a:r>
              <a:rPr lang="en-GB" dirty="0"/>
              <a:t>Direction of travel</a:t>
            </a:r>
          </a:p>
        </p:txBody>
      </p:sp>
      <p:sp>
        <p:nvSpPr>
          <p:cNvPr id="3" name="Text Placeholder 2">
            <a:extLst>
              <a:ext uri="{FF2B5EF4-FFF2-40B4-BE49-F238E27FC236}">
                <a16:creationId xmlns:a16="http://schemas.microsoft.com/office/drawing/2014/main" id="{99BDFC40-4D84-5A56-93D0-9A68FCF3677A}"/>
              </a:ext>
            </a:extLst>
          </p:cNvPr>
          <p:cNvSpPr>
            <a:spLocks noGrp="1"/>
          </p:cNvSpPr>
          <p:nvPr>
            <p:ph type="body" sz="quarter" idx="13"/>
          </p:nvPr>
        </p:nvSpPr>
        <p:spPr>
          <a:xfrm>
            <a:off x="330771" y="6230281"/>
            <a:ext cx="16603065" cy="1959320"/>
          </a:xfrm>
        </p:spPr>
        <p:txBody>
          <a:bodyPr/>
          <a:lstStyle/>
          <a:p>
            <a:pPr marL="565442" indent="-565442">
              <a:buFont typeface="Arial" panose="020B0604020202020204" pitchFamily="34" charset="0"/>
              <a:buChar char="•"/>
            </a:pPr>
            <a:r>
              <a:rPr lang="en-GB" sz="2968" dirty="0"/>
              <a:t>For the personalised care and PSFU elements, established </a:t>
            </a:r>
            <a:r>
              <a:rPr lang="en-GB" sz="2968" dirty="0" err="1"/>
              <a:t>datafeeds</a:t>
            </a:r>
            <a:r>
              <a:rPr lang="en-GB" sz="2968" dirty="0"/>
              <a:t> will continue to be monitored nationally but planning and assurance reporting requirements will end by Q4 25/26 when local accountability arrangements should be fully established.</a:t>
            </a:r>
          </a:p>
          <a:p>
            <a:pPr marL="565442" indent="-565442">
              <a:buFont typeface="Arial" panose="020B0604020202020204" pitchFamily="34" charset="0"/>
              <a:buChar char="•"/>
            </a:pPr>
            <a:r>
              <a:rPr lang="en-GB" sz="2968" dirty="0"/>
              <a:t>Improvements in psychosocial support/prehabilitation/physical activity are important building blocks towards a fuller range of interventions and services that prevent, mitigate and treat the impact of cancer and its treatment, particularly for people with higher needs. The patient and NHS/system benefits are likely to be significant.</a:t>
            </a:r>
          </a:p>
        </p:txBody>
      </p:sp>
      <p:sp>
        <p:nvSpPr>
          <p:cNvPr id="4" name="Text Placeholder 3">
            <a:extLst>
              <a:ext uri="{FF2B5EF4-FFF2-40B4-BE49-F238E27FC236}">
                <a16:creationId xmlns:a16="http://schemas.microsoft.com/office/drawing/2014/main" id="{A4295B95-5DC8-E6B2-6E1D-853E282A4308}"/>
              </a:ext>
            </a:extLst>
          </p:cNvPr>
          <p:cNvSpPr>
            <a:spLocks noGrp="1"/>
          </p:cNvSpPr>
          <p:nvPr>
            <p:ph type="body" sz="quarter" idx="11"/>
          </p:nvPr>
        </p:nvSpPr>
        <p:spPr>
          <a:xfrm>
            <a:off x="330774" y="320245"/>
            <a:ext cx="13524595" cy="1375386"/>
          </a:xfrm>
        </p:spPr>
        <p:txBody>
          <a:bodyPr/>
          <a:lstStyle/>
          <a:p>
            <a:r>
              <a:rPr lang="en-GB" dirty="0"/>
              <a:t>25/26 planning guidance</a:t>
            </a:r>
          </a:p>
        </p:txBody>
      </p:sp>
      <p:sp>
        <p:nvSpPr>
          <p:cNvPr id="5" name="Text Placeholder 1">
            <a:extLst>
              <a:ext uri="{FF2B5EF4-FFF2-40B4-BE49-F238E27FC236}">
                <a16:creationId xmlns:a16="http://schemas.microsoft.com/office/drawing/2014/main" id="{9AA15A38-68A6-50E4-5E68-2B64B0EC126E}"/>
              </a:ext>
            </a:extLst>
          </p:cNvPr>
          <p:cNvSpPr txBox="1">
            <a:spLocks/>
          </p:cNvSpPr>
          <p:nvPr/>
        </p:nvSpPr>
        <p:spPr>
          <a:xfrm>
            <a:off x="330771" y="1512280"/>
            <a:ext cx="13524595" cy="772201"/>
          </a:xfrm>
          <a:prstGeom prst="rect">
            <a:avLst/>
          </a:prstGeom>
        </p:spPr>
        <p:txBody>
          <a:bodyPr/>
          <a:lstStyle>
            <a:lvl1pPr marL="0" eaLnBrk="1" hangingPunct="1">
              <a:defRPr sz="2426" b="0">
                <a:solidFill>
                  <a:srgbClr val="005FBF"/>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4000" dirty="0"/>
              <a:t>Success Measures:</a:t>
            </a:r>
          </a:p>
        </p:txBody>
      </p:sp>
      <p:sp>
        <p:nvSpPr>
          <p:cNvPr id="6" name="Text Placeholder 2">
            <a:extLst>
              <a:ext uri="{FF2B5EF4-FFF2-40B4-BE49-F238E27FC236}">
                <a16:creationId xmlns:a16="http://schemas.microsoft.com/office/drawing/2014/main" id="{9AD72589-36EC-4FFF-C5D9-C6F38B584593}"/>
              </a:ext>
            </a:extLst>
          </p:cNvPr>
          <p:cNvSpPr txBox="1">
            <a:spLocks/>
          </p:cNvSpPr>
          <p:nvPr/>
        </p:nvSpPr>
        <p:spPr>
          <a:xfrm>
            <a:off x="330771" y="2280181"/>
            <a:ext cx="16603065" cy="2979450"/>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565442" indent="-565442">
              <a:buFont typeface="Arial" panose="020B0604020202020204" pitchFamily="34" charset="0"/>
              <a:buChar char="•"/>
            </a:pPr>
            <a:r>
              <a:rPr lang="en-GB" sz="2968" dirty="0"/>
              <a:t>COSD data will be used for Alliance measures as follows:</a:t>
            </a:r>
          </a:p>
          <a:p>
            <a:pPr marL="1022621" lvl="1" indent="-565442">
              <a:buFont typeface="Courier New" panose="02070309020205020404" pitchFamily="49" charset="0"/>
              <a:buChar char="o"/>
            </a:pPr>
            <a:r>
              <a:rPr lang="en-GB" sz="2737" dirty="0"/>
              <a:t>% of trusts in the Alliance that submit 4 core data items to COSD v10 each quarter: CR7900, CR7920, CR8420 and CR7840. Target 100% of trusts.</a:t>
            </a:r>
          </a:p>
          <a:p>
            <a:pPr marL="1022621" lvl="1" indent="-565442">
              <a:buFont typeface="Courier New" panose="02070309020205020404" pitchFamily="49" charset="0"/>
              <a:buChar char="o"/>
            </a:pPr>
            <a:r>
              <a:rPr lang="en-GB" sz="2737" b="1" dirty="0"/>
              <a:t>The proportion of people in the Alliance provided with EOTS each quarter. Alliance to show improvement over 1 year (starting time point Q3 24/25 to Q3 25/26).</a:t>
            </a:r>
          </a:p>
          <a:p>
            <a:pPr marL="565442" indent="-565442">
              <a:buFont typeface="Arial" panose="020B0604020202020204" pitchFamily="34" charset="0"/>
              <a:buChar char="•"/>
            </a:pPr>
            <a:r>
              <a:rPr lang="en-GB" sz="2968" dirty="0"/>
              <a:t>Narrative updates to be provided quarterly to include work to sustain PSFU pathway benefits.</a:t>
            </a:r>
          </a:p>
        </p:txBody>
      </p:sp>
    </p:spTree>
    <p:extLst>
      <p:ext uri="{BB962C8B-B14F-4D97-AF65-F5344CB8AC3E}">
        <p14:creationId xmlns:p14="http://schemas.microsoft.com/office/powerpoint/2010/main" val="31096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E746CF7-EF77-4A9A-36BF-4EEE7AA18307}"/>
              </a:ext>
            </a:extLst>
          </p:cNvPr>
          <p:cNvSpPr>
            <a:spLocks noGrp="1"/>
          </p:cNvSpPr>
          <p:nvPr>
            <p:ph type="body" sz="quarter" idx="13"/>
          </p:nvPr>
        </p:nvSpPr>
        <p:spPr>
          <a:xfrm>
            <a:off x="258962" y="1046163"/>
            <a:ext cx="18866096" cy="9433048"/>
          </a:xfrm>
        </p:spPr>
        <p:txBody>
          <a:bodyPr/>
          <a:lstStyle/>
          <a:p>
            <a:r>
              <a:rPr lang="en-GB" sz="2400" b="1" dirty="0"/>
              <a:t>Complete the embedding of local accountability arrangements for personalised care interventions and PSFU pathways, including capabilities in digital tracking of PSFU patients and monitoring the sustained delivery of PSFU and personalised care benefits: </a:t>
            </a:r>
          </a:p>
          <a:p>
            <a:pPr marL="342900" indent="-342900">
              <a:buFont typeface="Arial" panose="020B0604020202020204" pitchFamily="34" charset="0"/>
              <a:buChar char="•"/>
            </a:pPr>
            <a:r>
              <a:rPr lang="en-GB" sz="1700" dirty="0"/>
              <a:t>Upgrade to COSDv10 – requested plans for when Trusts plan to upgrade from v9 to v10 (5 still currently submitting v9) as this is the data source for dashboard. NCA data will split into BRO and Salford from June as submitting v9 and v10 COSD. Salford plan to upgrade to v10 in June 2025.</a:t>
            </a:r>
          </a:p>
          <a:p>
            <a:pPr marL="342900" indent="-342900">
              <a:buFont typeface="Arial" panose="020B0604020202020204" pitchFamily="34" charset="0"/>
              <a:buChar char="•"/>
            </a:pPr>
            <a:r>
              <a:rPr lang="en-GB" sz="1700" dirty="0"/>
              <a:t>Dashboard - BI reviewed and updated dashboard to enable v9 and v10 COSD data to be visible. Relaunched 7/5.</a:t>
            </a:r>
          </a:p>
          <a:p>
            <a:pPr marL="342900" indent="-342900" algn="l" rtl="0">
              <a:buFont typeface="Arial" panose="020B0604020202020204" pitchFamily="34" charset="0"/>
              <a:buChar char="•"/>
            </a:pPr>
            <a:r>
              <a:rPr lang="en-GB" sz="1700" dirty="0">
                <a:latin typeface="Arial"/>
                <a:cs typeface="Arial"/>
              </a:rPr>
              <a:t>Service Spec and KPIs – requires refresh and updates to align with v10 upgrade and 25/26 planning guidance. Approval to be sought in Q1 from PCDG.</a:t>
            </a:r>
            <a:endParaRPr lang="en-GB" sz="1700" dirty="0"/>
          </a:p>
          <a:p>
            <a:pPr marL="342900" indent="-342900">
              <a:buFont typeface="Arial" panose="020B0604020202020204" pitchFamily="34" charset="0"/>
              <a:buChar char="•"/>
            </a:pPr>
            <a:r>
              <a:rPr lang="en-GB" sz="1700" dirty="0"/>
              <a:t>Meetings held with all NHS GM Trusts to review current PSFU position and identify key barriers – direct funding transacted on request in Q4  to Trusts where costs were provided to support resources required to validate and backload patients onto </a:t>
            </a:r>
            <a:r>
              <a:rPr lang="en-GB" sz="1700" dirty="0" err="1"/>
              <a:t>infoflex</a:t>
            </a:r>
            <a:r>
              <a:rPr lang="en-GB" sz="1700" dirty="0"/>
              <a:t>. Assurance meetings being held with Trusts to review ongoing progress.</a:t>
            </a:r>
          </a:p>
          <a:p>
            <a:endParaRPr lang="en-GB" sz="2400" b="1" dirty="0"/>
          </a:p>
          <a:p>
            <a:r>
              <a:rPr lang="en-GB" sz="2400" b="1" dirty="0"/>
              <a:t>Deliver co-produced improvement plans and agreements for sustainable commissioning and delivery, demonstrating community/system collaboration, for: </a:t>
            </a:r>
          </a:p>
          <a:p>
            <a:r>
              <a:rPr lang="en-GB" sz="2400" b="1" dirty="0"/>
              <a:t>(a) psychosocial support  - continued delivery of pre-existing plans; </a:t>
            </a:r>
          </a:p>
          <a:p>
            <a:pPr marL="342900" indent="-342900">
              <a:buFont typeface="Arial" panose="020B0604020202020204" pitchFamily="34" charset="0"/>
              <a:buChar char="•"/>
            </a:pPr>
            <a:r>
              <a:rPr lang="en-GB" sz="1700" dirty="0"/>
              <a:t>Continued delivery of Think Well project with GMMH – developing clear pathways between psycho-oncology services and mental health to address the ongoing need for improved services across the GMMH footprint. The cancer pathway will sit alongside the Post Covid Syndrome pathway to form two integrated clinical pathways within a Talking Therapies (TT) Long Term Conditions Hub.</a:t>
            </a:r>
          </a:p>
          <a:p>
            <a:pPr marL="800100" lvl="1" indent="-342900">
              <a:buFont typeface="Arial" panose="020B0604020202020204" pitchFamily="34" charset="0"/>
              <a:buChar char="•"/>
            </a:pPr>
            <a:r>
              <a:rPr lang="en-GB" sz="1700" dirty="0"/>
              <a:t>Access to GMMH Power BI dashboard confirmed to support KPI development. Clinical Psychologist (recruited for this project) developing cancer related questions to implement into TT pathway and meeting scheduled on 2/5 to develop process maps for pathway.</a:t>
            </a:r>
          </a:p>
          <a:p>
            <a:pPr marL="342900" indent="-342900">
              <a:buFont typeface="Arial" panose="020B0604020202020204" pitchFamily="34" charset="0"/>
              <a:buChar char="•"/>
            </a:pPr>
            <a:r>
              <a:rPr lang="en-GB" sz="1700" dirty="0"/>
              <a:t>Supervision system (</a:t>
            </a:r>
            <a:r>
              <a:rPr lang="en-GB" sz="1700" dirty="0" err="1"/>
              <a:t>Eportfolio</a:t>
            </a:r>
            <a:r>
              <a:rPr lang="en-GB" sz="1700" dirty="0"/>
              <a:t> development) - Task and Finish group set up on 2/5.</a:t>
            </a:r>
          </a:p>
          <a:p>
            <a:endParaRPr lang="en-GB" sz="2400" b="1" dirty="0"/>
          </a:p>
          <a:p>
            <a:r>
              <a:rPr lang="en-GB" sz="2400" b="1" dirty="0"/>
              <a:t>(b) cancer prehabilitation (per NIHR/Macmillan) - complete plan and begin delivery; </a:t>
            </a:r>
          </a:p>
          <a:p>
            <a:pPr marL="342900" indent="-342900">
              <a:buFont typeface="Arial" panose="020B0604020202020204" pitchFamily="34" charset="0"/>
              <a:buChar char="•"/>
            </a:pPr>
            <a:r>
              <a:rPr lang="en-GB" sz="1700" dirty="0"/>
              <a:t>P4C – aligning with Programme Team to engage in development of website to include prehab/nutritional/PA advice based on tumour/pathway (universal offer for all). P4C evaluation in progress to support contract review process &amp; provided mapping of prehab services across GM to inform this. Support sharing user feedback process as part of review.</a:t>
            </a:r>
          </a:p>
          <a:p>
            <a:pPr marL="342900" indent="-342900">
              <a:buFont typeface="Arial" panose="020B0604020202020204" pitchFamily="34" charset="0"/>
              <a:buChar char="•"/>
            </a:pPr>
            <a:r>
              <a:rPr lang="en-GB" sz="1700" dirty="0"/>
              <a:t>Met with Lung Clin Lead and PWM - Collaboration agreed with Lung Pathway for exercise intervention advice for those not in criteria for P4C potential to upscale after pilot.</a:t>
            </a:r>
          </a:p>
          <a:p>
            <a:endParaRPr lang="en-GB" sz="2400" b="1" dirty="0"/>
          </a:p>
          <a:p>
            <a:r>
              <a:rPr lang="en-GB" sz="2400" b="1" dirty="0"/>
              <a:t>(c) behaviour change and other intervention(s) across the cancer pathway that support increasing any form of physical activity - begin delivery.</a:t>
            </a:r>
          </a:p>
          <a:p>
            <a:pPr marL="342900" indent="-342900">
              <a:buFont typeface="Arial" panose="020B0604020202020204" pitchFamily="34" charset="0"/>
              <a:buChar char="•"/>
            </a:pPr>
            <a:r>
              <a:rPr lang="en-GB" sz="1700" dirty="0"/>
              <a:t>PID drafted - to be shared with PCDG for approval. Governance structure and T&amp;G groups to be established in June. </a:t>
            </a:r>
          </a:p>
          <a:p>
            <a:pPr marL="342900" indent="-342900">
              <a:buFont typeface="Arial" panose="020B0604020202020204" pitchFamily="34" charset="0"/>
              <a:buChar char="•"/>
            </a:pPr>
            <a:r>
              <a:rPr lang="en-GB" sz="1700" dirty="0"/>
              <a:t>Met with Strategic lead (Kate Harding) for GM Moving – Train the trainer modules in development, involvement in ‘Active Hospital’ work – attending GM Moving Conf in May to identify opportunities for joint work and sharing of resources/education</a:t>
            </a:r>
          </a:p>
          <a:p>
            <a:endParaRPr lang="en-GB" sz="2400" b="1" dirty="0"/>
          </a:p>
          <a:p>
            <a:endParaRPr lang="en-GB" sz="2400" b="1" dirty="0"/>
          </a:p>
          <a:p>
            <a:endParaRPr lang="en-GB" sz="2400" b="1" dirty="0"/>
          </a:p>
          <a:p>
            <a:endParaRPr lang="en-GB" sz="2400" b="1" dirty="0"/>
          </a:p>
          <a:p>
            <a:endParaRPr lang="en-GB" sz="2400" dirty="0"/>
          </a:p>
        </p:txBody>
      </p:sp>
      <p:sp>
        <p:nvSpPr>
          <p:cNvPr id="4" name="Text Placeholder 3">
            <a:extLst>
              <a:ext uri="{FF2B5EF4-FFF2-40B4-BE49-F238E27FC236}">
                <a16:creationId xmlns:a16="http://schemas.microsoft.com/office/drawing/2014/main" id="{9754CB99-9E5E-066D-A14B-2235A972D8CA}"/>
              </a:ext>
            </a:extLst>
          </p:cNvPr>
          <p:cNvSpPr>
            <a:spLocks noGrp="1"/>
          </p:cNvSpPr>
          <p:nvPr>
            <p:ph type="body" sz="quarter" idx="11"/>
          </p:nvPr>
        </p:nvSpPr>
        <p:spPr>
          <a:xfrm>
            <a:off x="17706" y="15187"/>
            <a:ext cx="16849872" cy="1375482"/>
          </a:xfrm>
        </p:spPr>
        <p:txBody>
          <a:bodyPr/>
          <a:lstStyle/>
          <a:p>
            <a:r>
              <a:rPr lang="en-GB" dirty="0"/>
              <a:t>Planning guidance – progress update</a:t>
            </a:r>
          </a:p>
        </p:txBody>
      </p:sp>
    </p:spTree>
    <p:extLst>
      <p:ext uri="{BB962C8B-B14F-4D97-AF65-F5344CB8AC3E}">
        <p14:creationId xmlns:p14="http://schemas.microsoft.com/office/powerpoint/2010/main" val="1318879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23 GMC ppt template  -  Read-Only" id="{5ACEDA1D-C951-434E-8FB9-B26D15B11753}" vid="{264EA0B7-D5F8-4663-8985-63DACB0A9E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Personalised Care Cancer Board update 17.10.22 FH FINAL.pptx</Template>
  <TotalTime>13535</TotalTime>
  <Words>754</Words>
  <Application>Microsoft Office PowerPoint</Application>
  <PresentationFormat>Custom</PresentationFormat>
  <Paragraphs>35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Courier New</vt:lpstr>
      <vt:lpstr>Office Theme</vt:lpstr>
      <vt:lpstr>PowerPoint Presentation</vt:lpstr>
      <vt:lpstr>PowerPoint Presentation</vt:lpstr>
      <vt:lpstr>PowerPoint Presentation</vt:lpstr>
    </vt:vector>
  </TitlesOfParts>
  <Company>The Christie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HOWLE, Freya (THE CHRISTIE NHS FOUNDATION TRUST)</dc:creator>
  <cp:lastModifiedBy>Driver Freya (RBV) NHS Christie Tr</cp:lastModifiedBy>
  <cp:revision>56</cp:revision>
  <dcterms:created xsi:type="dcterms:W3CDTF">2023-08-31T13:49:23Z</dcterms:created>
  <dcterms:modified xsi:type="dcterms:W3CDTF">2025-05-12T11:29:16Z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2023-05-04T00:00:00Z</vt:filetime>
  </property>
  <property fmtid="{D5CDD505-2E9C-101B-9397-08002B2CF9AE}" pid="3" name="Creator">
    <vt:lpwstr>Adobe Illustrator 26.4 (Macintosh)</vt:lpwstr>
  </property>
  <property fmtid="{D5CDD505-2E9C-101B-9397-08002B2CF9AE}" pid="4" name="LastSaved">
    <vt:filetime>2023-05-15T00:00:00Z</vt:filetime>
  </property>
  <property fmtid="{D5CDD505-2E9C-101B-9397-08002B2CF9AE}" pid="5" name="Producer">
    <vt:lpwstr>Adobe PDF library 16.07</vt:lpwstr>
  </property>
</Properties>
</file>